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94" r:id="rId4"/>
    <p:sldId id="293" r:id="rId5"/>
    <p:sldId id="290" r:id="rId6"/>
    <p:sldId id="297" r:id="rId7"/>
    <p:sldId id="298" r:id="rId8"/>
    <p:sldId id="269" r:id="rId9"/>
    <p:sldId id="296" r:id="rId10"/>
    <p:sldId id="295" r:id="rId11"/>
  </p:sldIdLst>
  <p:sldSz cx="12192000" cy="6858000"/>
  <p:notesSz cx="6858000" cy="9144000"/>
  <p:embeddedFontLst>
    <p:embeddedFont>
      <p:font typeface="배달의민족 도현" pitchFamily="50" charset="-127"/>
      <p:regular r:id="rId13"/>
    </p:embeddedFont>
    <p:embeddedFont>
      <p:font typeface="맑은 고딕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384"/>
    <a:srgbClr val="EB4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6" autoAdjust="0"/>
    <p:restoredTop sz="71656" autoAdjust="0"/>
  </p:normalViewPr>
  <p:slideViewPr>
    <p:cSldViewPr snapToGrid="0" showGuides="1">
      <p:cViewPr varScale="1">
        <p:scale>
          <a:sx n="61" d="100"/>
          <a:sy n="61" d="100"/>
        </p:scale>
        <p:origin x="-1507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&#51452;&#48124;_1&#51064;&#45817;_&#49373;&#54876;&#54224;&#44592;&#47932;&#48176;&#52636;&#47049;_&#51204;&#44397;_&#51228;&#51452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&#44288;&#44305;&#44061;\&#50672;&#46020;&#48324;&#44288;&#44305;&#44061;&#4968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인당 </a:t>
            </a:r>
            <a:r>
              <a:rPr lang="en-US" altLang="ko-KR"/>
              <a:t>1</a:t>
            </a:r>
            <a:r>
              <a:rPr lang="ko-KR" altLang="en-US"/>
              <a:t>일 생활폐기물 발생량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519670774848793"/>
          <c:y val="0.160471552897993"/>
          <c:w val="0.71012032123701929"/>
          <c:h val="0.6974806603121978"/>
        </c:manualLayout>
      </c:layout>
      <c:scatterChart>
        <c:scatterStyle val="smoothMarker"/>
        <c:varyColors val="0"/>
        <c:ser>
          <c:idx val="0"/>
          <c:order val="0"/>
          <c:tx>
            <c:v>전국</c:v>
          </c:tx>
          <c:xVal>
            <c:numRef>
              <c:f>[주민_1인당_생활폐기물배출량_전국_제주.xlsx]데이터!$B$3:$R$3</c:f>
              <c:numCache>
                <c:formatCode>General</c:formatCode>
                <c:ptCount val="17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</c:numCache>
            </c:numRef>
          </c:xVal>
          <c:yVal>
            <c:numRef>
              <c:f>[주민_1인당_생활폐기물배출량_전국_제주.xlsx]데이터!$B$4:$R$4</c:f>
              <c:numCache>
                <c:formatCode>#,##0.00</c:formatCode>
                <c:ptCount val="17"/>
                <c:pt idx="0">
                  <c:v>0.97</c:v>
                </c:pt>
                <c:pt idx="1">
                  <c:v>1.01</c:v>
                </c:pt>
                <c:pt idx="2">
                  <c:v>1.03</c:v>
                </c:pt>
                <c:pt idx="3">
                  <c:v>1.05</c:v>
                </c:pt>
                <c:pt idx="4">
                  <c:v>1.03</c:v>
                </c:pt>
                <c:pt idx="5">
                  <c:v>0.99</c:v>
                </c:pt>
                <c:pt idx="6">
                  <c:v>1</c:v>
                </c:pt>
                <c:pt idx="7">
                  <c:v>1.02</c:v>
                </c:pt>
                <c:pt idx="8">
                  <c:v>1.05</c:v>
                </c:pt>
                <c:pt idx="9">
                  <c:v>1.02</c:v>
                </c:pt>
                <c:pt idx="10">
                  <c:v>0.97</c:v>
                </c:pt>
                <c:pt idx="11">
                  <c:v>0.96</c:v>
                </c:pt>
                <c:pt idx="12">
                  <c:v>0.96</c:v>
                </c:pt>
                <c:pt idx="13">
                  <c:v>0.95</c:v>
                </c:pt>
                <c:pt idx="14">
                  <c:v>0.97</c:v>
                </c:pt>
                <c:pt idx="15">
                  <c:v>0.99</c:v>
                </c:pt>
                <c:pt idx="16">
                  <c:v>1.04</c:v>
                </c:pt>
              </c:numCache>
            </c:numRef>
          </c:yVal>
          <c:smooth val="1"/>
        </c:ser>
        <c:ser>
          <c:idx val="1"/>
          <c:order val="1"/>
          <c:tx>
            <c:v>제주도</c:v>
          </c:tx>
          <c:xVal>
            <c:numRef>
              <c:f>[주민_1인당_생활폐기물배출량_전국_제주.xlsx]데이터!$B$3:$R$3</c:f>
              <c:numCache>
                <c:formatCode>General</c:formatCode>
                <c:ptCount val="17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</c:numCache>
            </c:numRef>
          </c:xVal>
          <c:yVal>
            <c:numRef>
              <c:f>[주민_1인당_생활폐기물배출량_전국_제주.xlsx]데이터!$B$5:$R$5</c:f>
              <c:numCache>
                <c:formatCode>#,##0.00</c:formatCode>
                <c:ptCount val="17"/>
                <c:pt idx="0">
                  <c:v>1.04</c:v>
                </c:pt>
                <c:pt idx="1">
                  <c:v>1.1299999999999999</c:v>
                </c:pt>
                <c:pt idx="2">
                  <c:v>1.18</c:v>
                </c:pt>
                <c:pt idx="3">
                  <c:v>1.1399999999999999</c:v>
                </c:pt>
                <c:pt idx="4">
                  <c:v>1.1299999999999999</c:v>
                </c:pt>
                <c:pt idx="5">
                  <c:v>1.1499999999999999</c:v>
                </c:pt>
                <c:pt idx="6">
                  <c:v>1.04</c:v>
                </c:pt>
                <c:pt idx="7">
                  <c:v>1.06</c:v>
                </c:pt>
                <c:pt idx="8">
                  <c:v>1.08</c:v>
                </c:pt>
                <c:pt idx="9">
                  <c:v>1.1100000000000001</c:v>
                </c:pt>
                <c:pt idx="10">
                  <c:v>1.1200000000000001</c:v>
                </c:pt>
                <c:pt idx="11">
                  <c:v>1.33</c:v>
                </c:pt>
                <c:pt idx="12">
                  <c:v>1.48</c:v>
                </c:pt>
                <c:pt idx="13">
                  <c:v>1.66</c:v>
                </c:pt>
                <c:pt idx="14">
                  <c:v>1.61</c:v>
                </c:pt>
                <c:pt idx="15">
                  <c:v>1.86</c:v>
                </c:pt>
                <c:pt idx="16">
                  <c:v>2.0299999999999998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149440"/>
        <c:axId val="162151744"/>
      </c:scatterChart>
      <c:valAx>
        <c:axId val="162149440"/>
        <c:scaling>
          <c:orientation val="minMax"/>
          <c:max val="2016"/>
          <c:min val="20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/>
                  <a:t>연도</a:t>
                </a:r>
                <a:r>
                  <a:rPr lang="en-US" altLang="ko-KR"/>
                  <a:t>(</a:t>
                </a:r>
                <a:r>
                  <a:rPr lang="ko-KR" altLang="en-US"/>
                  <a:t>년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2151744"/>
        <c:crosses val="autoZero"/>
        <c:crossBetween val="midCat"/>
      </c:valAx>
      <c:valAx>
        <c:axId val="162151744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ko-KR"/>
                  <a:t>(kg/</a:t>
                </a:r>
                <a:r>
                  <a:rPr lang="ko-KR" altLang="en-US"/>
                  <a:t>일</a:t>
                </a:r>
                <a:r>
                  <a:rPr lang="en-US" altLang="ko-KR"/>
                  <a:t>/</a:t>
                </a:r>
                <a:r>
                  <a:rPr lang="ko-KR" altLang="en-US"/>
                  <a:t>인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4.3025362318840576E-2"/>
              <c:y val="5.117616876837764E-2"/>
            </c:manualLayout>
          </c:layout>
          <c:overlay val="0"/>
        </c:title>
        <c:numFmt formatCode="#,##0.00" sourceLinked="1"/>
        <c:majorTickMark val="out"/>
        <c:minorTickMark val="none"/>
        <c:tickLblPos val="nextTo"/>
        <c:crossAx val="16214944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>
                <a:solidFill>
                  <a:srgbClr val="002060"/>
                </a:solidFill>
              </a:rPr>
              <a:t>연도별 관광객 수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Sheet1!$A$5:$A$22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xVal>
          <c:yVal>
            <c:numRef>
              <c:f>Sheet1!$B$5:$B$22</c:f>
              <c:numCache>
                <c:formatCode>#,##0</c:formatCode>
                <c:ptCount val="18"/>
                <c:pt idx="0">
                  <c:v>4110</c:v>
                </c:pt>
                <c:pt idx="1">
                  <c:v>4197</c:v>
                </c:pt>
                <c:pt idx="2">
                  <c:v>4515</c:v>
                </c:pt>
                <c:pt idx="3">
                  <c:v>4913</c:v>
                </c:pt>
                <c:pt idx="4">
                  <c:v>4932</c:v>
                </c:pt>
                <c:pt idx="5">
                  <c:v>5020</c:v>
                </c:pt>
                <c:pt idx="6">
                  <c:v>5312</c:v>
                </c:pt>
                <c:pt idx="7">
                  <c:v>5429</c:v>
                </c:pt>
                <c:pt idx="8">
                  <c:v>5822</c:v>
                </c:pt>
                <c:pt idx="9">
                  <c:v>6523</c:v>
                </c:pt>
                <c:pt idx="10">
                  <c:v>7578</c:v>
                </c:pt>
                <c:pt idx="11">
                  <c:v>8740</c:v>
                </c:pt>
                <c:pt idx="12">
                  <c:v>9691</c:v>
                </c:pt>
                <c:pt idx="13">
                  <c:v>10851</c:v>
                </c:pt>
                <c:pt idx="14">
                  <c:v>12273</c:v>
                </c:pt>
                <c:pt idx="15">
                  <c:v>12600</c:v>
                </c:pt>
                <c:pt idx="16">
                  <c:v>13687</c:v>
                </c:pt>
                <c:pt idx="17">
                  <c:v>14753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171072"/>
        <c:axId val="217171648"/>
      </c:scatterChart>
      <c:valAx>
        <c:axId val="217171072"/>
        <c:scaling>
          <c:orientation val="minMax"/>
          <c:max val="2017"/>
          <c:min val="20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/>
                  <a:t>연도</a:t>
                </a:r>
                <a:r>
                  <a:rPr lang="en-US" altLang="ko-KR"/>
                  <a:t>(</a:t>
                </a:r>
                <a:r>
                  <a:rPr lang="ko-KR" altLang="en-US"/>
                  <a:t>년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7171648"/>
        <c:crosses val="autoZero"/>
        <c:crossBetween val="midCat"/>
        <c:majorUnit val="2"/>
      </c:valAx>
      <c:valAx>
        <c:axId val="21717164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ko-KR"/>
                  <a:t>관광객</a:t>
                </a:r>
                <a:r>
                  <a:rPr lang="en-US"/>
                  <a:t>(</a:t>
                </a:r>
                <a:r>
                  <a:rPr lang="ko-KR"/>
                  <a:t>천명</a:t>
                </a:r>
                <a:r>
                  <a:rPr lang="en-US"/>
                  <a:t>)</a:t>
                </a:r>
                <a:endParaRPr lang="ko-KR"/>
              </a:p>
            </c:rich>
          </c:tx>
          <c:layout/>
          <c:overlay val="0"/>
        </c:title>
        <c:numFmt formatCode="#,##0" sourceLinked="1"/>
        <c:majorTickMark val="out"/>
        <c:minorTickMark val="none"/>
        <c:tickLblPos val="nextTo"/>
        <c:crossAx val="2171710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1F8EA-3808-4E3D-B617-42C9793212B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39B93722-2AB8-4954-B1E0-7856675863B1}">
      <dgm:prSet phldrT="[텍스트]"/>
      <dgm:spPr/>
      <dgm:t>
        <a:bodyPr/>
        <a:lstStyle/>
        <a:p>
          <a:pPr latinLnBrk="1"/>
          <a:r>
            <a:rPr lang="ko-KR" altLang="en-US" dirty="0" smtClean="0"/>
            <a:t>공항</a:t>
          </a:r>
          <a:endParaRPr lang="en-US" altLang="ko-KR" dirty="0" smtClean="0"/>
        </a:p>
      </dgm:t>
    </dgm:pt>
    <dgm:pt modelId="{CEA55E04-8F33-4D2B-9447-E68C39111F3E}" type="parTrans" cxnId="{005E6FD1-D5D2-44B4-94A4-DC84BB82029F}">
      <dgm:prSet/>
      <dgm:spPr/>
      <dgm:t>
        <a:bodyPr/>
        <a:lstStyle/>
        <a:p>
          <a:pPr latinLnBrk="1"/>
          <a:endParaRPr lang="ko-KR" altLang="en-US"/>
        </a:p>
      </dgm:t>
    </dgm:pt>
    <dgm:pt modelId="{A1513460-CA3F-4148-907E-4F585754ECA1}" type="sibTrans" cxnId="{005E6FD1-D5D2-44B4-94A4-DC84BB82029F}">
      <dgm:prSet/>
      <dgm:spPr/>
      <dgm:t>
        <a:bodyPr/>
        <a:lstStyle/>
        <a:p>
          <a:pPr latinLnBrk="1"/>
          <a:endParaRPr lang="ko-KR" altLang="en-US"/>
        </a:p>
      </dgm:t>
    </dgm:pt>
    <dgm:pt modelId="{709BF5F6-B7E0-42A7-9140-5773BFD14B90}">
      <dgm:prSet phldrT="[텍스트]"/>
      <dgm:spPr/>
      <dgm:t>
        <a:bodyPr/>
        <a:lstStyle/>
        <a:p>
          <a:pPr latinLnBrk="1"/>
          <a:r>
            <a:rPr lang="ko-KR" altLang="en-US" dirty="0" smtClean="0"/>
            <a:t>관광객</a:t>
          </a:r>
          <a:endParaRPr lang="ko-KR" altLang="en-US" dirty="0"/>
        </a:p>
      </dgm:t>
    </dgm:pt>
    <dgm:pt modelId="{E082123F-7CB7-403A-9122-5FB626A6AD04}" type="parTrans" cxnId="{F515EF87-F5D9-4C7E-8B56-0F7E07588B2F}">
      <dgm:prSet/>
      <dgm:spPr/>
      <dgm:t>
        <a:bodyPr/>
        <a:lstStyle/>
        <a:p>
          <a:pPr latinLnBrk="1"/>
          <a:endParaRPr lang="ko-KR" altLang="en-US"/>
        </a:p>
      </dgm:t>
    </dgm:pt>
    <dgm:pt modelId="{7672CF1C-3543-41B0-B916-453189AAE994}" type="sibTrans" cxnId="{F515EF87-F5D9-4C7E-8B56-0F7E07588B2F}">
      <dgm:prSet/>
      <dgm:spPr/>
      <dgm:t>
        <a:bodyPr/>
        <a:lstStyle/>
        <a:p>
          <a:pPr latinLnBrk="1"/>
          <a:endParaRPr lang="ko-KR" altLang="en-US"/>
        </a:p>
      </dgm:t>
    </dgm:pt>
    <dgm:pt modelId="{F7FD7964-77BD-40FE-B9A2-DC7E01AF95E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smtClean="0"/>
            <a:t>자유투</a:t>
          </a:r>
          <a:endParaRPr lang="en-US" altLang="ko-KR" dirty="0" smtClean="0"/>
        </a:p>
        <a:p>
          <a:pPr latinLnBrk="1"/>
          <a:r>
            <a:rPr lang="ko-KR" altLang="en-US" dirty="0" smtClean="0"/>
            <a:t>코스여행</a:t>
          </a:r>
          <a:endParaRPr lang="ko-KR" altLang="en-US" dirty="0"/>
        </a:p>
      </dgm:t>
    </dgm:pt>
    <dgm:pt modelId="{9790708E-90CB-42BD-9F16-1ACD3C8B826F}" type="parTrans" cxnId="{64AF15DF-1E95-4CBB-ADD2-F52863A5F1BC}">
      <dgm:prSet/>
      <dgm:spPr/>
      <dgm:t>
        <a:bodyPr/>
        <a:lstStyle/>
        <a:p>
          <a:pPr latinLnBrk="1"/>
          <a:endParaRPr lang="ko-KR" altLang="en-US"/>
        </a:p>
      </dgm:t>
    </dgm:pt>
    <dgm:pt modelId="{15BAA1C7-1887-47A8-B50A-C286FB70B7B6}" type="sibTrans" cxnId="{64AF15DF-1E95-4CBB-ADD2-F52863A5F1BC}">
      <dgm:prSet/>
      <dgm:spPr/>
      <dgm:t>
        <a:bodyPr/>
        <a:lstStyle/>
        <a:p>
          <a:pPr latinLnBrk="1"/>
          <a:endParaRPr lang="ko-KR" altLang="en-US"/>
        </a:p>
      </dgm:t>
    </dgm:pt>
    <dgm:pt modelId="{A7669FA2-CD60-4060-98AA-70A4B823B176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 smtClean="0"/>
            <a:t>마일리지</a:t>
          </a:r>
          <a:endParaRPr lang="en-US" altLang="ko-KR" dirty="0" smtClean="0"/>
        </a:p>
        <a:p>
          <a:pPr latinLnBrk="1"/>
          <a:r>
            <a:rPr lang="ko-KR" altLang="en-US" dirty="0" smtClean="0"/>
            <a:t>적립</a:t>
          </a:r>
          <a:endParaRPr lang="ko-KR" altLang="en-US" dirty="0"/>
        </a:p>
      </dgm:t>
    </dgm:pt>
    <dgm:pt modelId="{5C79EF03-4DFB-4C6D-934C-924297F8B062}" type="parTrans" cxnId="{1F83C174-98DF-4097-BDEB-304745C0E8C5}">
      <dgm:prSet/>
      <dgm:spPr/>
      <dgm:t>
        <a:bodyPr/>
        <a:lstStyle/>
        <a:p>
          <a:pPr latinLnBrk="1"/>
          <a:endParaRPr lang="ko-KR" altLang="en-US"/>
        </a:p>
      </dgm:t>
    </dgm:pt>
    <dgm:pt modelId="{0513FA28-2282-4F5A-971B-585E7E18AF1B}" type="sibTrans" cxnId="{1F83C174-98DF-4097-BDEB-304745C0E8C5}">
      <dgm:prSet/>
      <dgm:spPr/>
      <dgm:t>
        <a:bodyPr/>
        <a:lstStyle/>
        <a:p>
          <a:pPr latinLnBrk="1"/>
          <a:endParaRPr lang="ko-KR" altLang="en-US"/>
        </a:p>
      </dgm:t>
    </dgm:pt>
    <dgm:pt modelId="{49EB14A1-9F99-4C50-AE3D-E83C9D4CD11C}">
      <dgm:prSet phldrT="[텍스트]"/>
      <dgm:spPr>
        <a:solidFill>
          <a:schemeClr val="accent5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err="1" smtClean="0"/>
            <a:t>마일리지</a:t>
          </a:r>
          <a:endParaRPr lang="en-US" altLang="ko-KR" dirty="0" smtClean="0"/>
        </a:p>
        <a:p>
          <a:pPr latinLnBrk="1"/>
          <a:r>
            <a:rPr lang="ko-KR" altLang="en-US" dirty="0" smtClean="0"/>
            <a:t>사용</a:t>
          </a:r>
          <a:endParaRPr lang="ko-KR" altLang="en-US" dirty="0"/>
        </a:p>
      </dgm:t>
    </dgm:pt>
    <dgm:pt modelId="{4E50421B-DACF-40AF-9B27-FE1CDC4E0173}" type="parTrans" cxnId="{F21B41FE-1EE8-4878-A16B-88460D4E3FDC}">
      <dgm:prSet/>
      <dgm:spPr/>
      <dgm:t>
        <a:bodyPr/>
        <a:lstStyle/>
        <a:p>
          <a:pPr latinLnBrk="1"/>
          <a:endParaRPr lang="ko-KR" altLang="en-US"/>
        </a:p>
      </dgm:t>
    </dgm:pt>
    <dgm:pt modelId="{D7CD7F7B-435A-43E9-A0E9-B2486CFEBFEB}" type="sibTrans" cxnId="{F21B41FE-1EE8-4878-A16B-88460D4E3FDC}">
      <dgm:prSet/>
      <dgm:spPr/>
      <dgm:t>
        <a:bodyPr/>
        <a:lstStyle/>
        <a:p>
          <a:pPr latinLnBrk="1"/>
          <a:endParaRPr lang="ko-KR" altLang="en-US"/>
        </a:p>
      </dgm:t>
    </dgm:pt>
    <dgm:pt modelId="{0CB14B2A-3105-4033-BF3C-5FC962AD0B87}" type="pres">
      <dgm:prSet presAssocID="{D161F8EA-3808-4E3D-B617-42C9793212B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FCDE4E-D76D-43C8-B6A9-C98B4A465ADC}" type="pres">
      <dgm:prSet presAssocID="{39B93722-2AB8-4954-B1E0-7856675863B1}" presName="node" presStyleLbl="node1" presStyleIdx="0" presStyleCnt="5" custScaleY="859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F22490-E9BE-4AD3-B8B8-B4A6CC93717E}" type="pres">
      <dgm:prSet presAssocID="{39B93722-2AB8-4954-B1E0-7856675863B1}" presName="spNode" presStyleCnt="0"/>
      <dgm:spPr/>
    </dgm:pt>
    <dgm:pt modelId="{BCDCBBCA-2C77-4CCF-8627-2987D1A8EB1B}" type="pres">
      <dgm:prSet presAssocID="{A1513460-CA3F-4148-907E-4F585754ECA1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C0CAE58-F719-4169-8116-F92B9CE17C94}" type="pres">
      <dgm:prSet presAssocID="{709BF5F6-B7E0-42A7-9140-5773BFD14B90}" presName="node" presStyleLbl="node1" presStyleIdx="1" presStyleCnt="5" custRadScaleRad="99497" custRadScaleInc="380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D174B1-A0C5-4A56-B449-F6F75146F96E}" type="pres">
      <dgm:prSet presAssocID="{709BF5F6-B7E0-42A7-9140-5773BFD14B90}" presName="spNode" presStyleCnt="0"/>
      <dgm:spPr/>
    </dgm:pt>
    <dgm:pt modelId="{026F3314-2BCB-4C69-AF25-E372EBDB070D}" type="pres">
      <dgm:prSet presAssocID="{7672CF1C-3543-41B0-B916-453189AAE994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8C27DAB-B8F5-44B6-B868-DA8F37662E78}" type="pres">
      <dgm:prSet presAssocID="{F7FD7964-77BD-40FE-B9A2-DC7E01AF95E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DE906B-6235-4D93-9461-BC51042A7826}" type="pres">
      <dgm:prSet presAssocID="{F7FD7964-77BD-40FE-B9A2-DC7E01AF95E5}" presName="spNode" presStyleCnt="0"/>
      <dgm:spPr/>
    </dgm:pt>
    <dgm:pt modelId="{6CE4556A-A613-424A-8E6E-92FA8ECE7CE5}" type="pres">
      <dgm:prSet presAssocID="{15BAA1C7-1887-47A8-B50A-C286FB70B7B6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C3F609D-9F36-4EAA-9EDB-1B7D53E86ED6}" type="pres">
      <dgm:prSet presAssocID="{A7669FA2-CD60-4060-98AA-70A4B823B17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A179BF-E7A8-4264-AC42-5A880F13306C}" type="pres">
      <dgm:prSet presAssocID="{A7669FA2-CD60-4060-98AA-70A4B823B176}" presName="spNode" presStyleCnt="0"/>
      <dgm:spPr/>
    </dgm:pt>
    <dgm:pt modelId="{E48A5A55-903F-454E-A686-38ED419AC5B3}" type="pres">
      <dgm:prSet presAssocID="{0513FA28-2282-4F5A-971B-585E7E18AF1B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A5FEB4D-7EB9-4C70-B7E1-C563800E8034}" type="pres">
      <dgm:prSet presAssocID="{49EB14A1-9F99-4C50-AE3D-E83C9D4CD11C}" presName="node" presStyleLbl="node1" presStyleIdx="4" presStyleCnt="5" custRadScaleRad="100937" custRadScaleInc="-78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1BBA88-760E-47A9-A0B5-5DA01B42E83E}" type="pres">
      <dgm:prSet presAssocID="{49EB14A1-9F99-4C50-AE3D-E83C9D4CD11C}" presName="spNode" presStyleCnt="0"/>
      <dgm:spPr/>
    </dgm:pt>
    <dgm:pt modelId="{28D4CCF0-C94D-411F-8C48-879FE6FA2BEF}" type="pres">
      <dgm:prSet presAssocID="{D7CD7F7B-435A-43E9-A0E9-B2486CFEBFEB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8CD8A3EF-E1BF-4ABD-A13F-2A653B586677}" type="presOf" srcId="{D161F8EA-3808-4E3D-B617-42C9793212BC}" destId="{0CB14B2A-3105-4033-BF3C-5FC962AD0B87}" srcOrd="0" destOrd="0" presId="urn:microsoft.com/office/officeart/2005/8/layout/cycle5"/>
    <dgm:cxn modelId="{EF0C7855-90A9-4884-9DDC-99344A7810EC}" type="presOf" srcId="{D7CD7F7B-435A-43E9-A0E9-B2486CFEBFEB}" destId="{28D4CCF0-C94D-411F-8C48-879FE6FA2BEF}" srcOrd="0" destOrd="0" presId="urn:microsoft.com/office/officeart/2005/8/layout/cycle5"/>
    <dgm:cxn modelId="{91C3022B-48A4-44CD-9457-97EFA238E388}" type="presOf" srcId="{39B93722-2AB8-4954-B1E0-7856675863B1}" destId="{14FCDE4E-D76D-43C8-B6A9-C98B4A465ADC}" srcOrd="0" destOrd="0" presId="urn:microsoft.com/office/officeart/2005/8/layout/cycle5"/>
    <dgm:cxn modelId="{1F83C174-98DF-4097-BDEB-304745C0E8C5}" srcId="{D161F8EA-3808-4E3D-B617-42C9793212BC}" destId="{A7669FA2-CD60-4060-98AA-70A4B823B176}" srcOrd="3" destOrd="0" parTransId="{5C79EF03-4DFB-4C6D-934C-924297F8B062}" sibTransId="{0513FA28-2282-4F5A-971B-585E7E18AF1B}"/>
    <dgm:cxn modelId="{DB865740-AA56-4741-8D40-DE6B5F9243C1}" type="presOf" srcId="{7672CF1C-3543-41B0-B916-453189AAE994}" destId="{026F3314-2BCB-4C69-AF25-E372EBDB070D}" srcOrd="0" destOrd="0" presId="urn:microsoft.com/office/officeart/2005/8/layout/cycle5"/>
    <dgm:cxn modelId="{5857FCE0-25C8-4406-8DE0-3E47792DA71F}" type="presOf" srcId="{A7669FA2-CD60-4060-98AA-70A4B823B176}" destId="{CC3F609D-9F36-4EAA-9EDB-1B7D53E86ED6}" srcOrd="0" destOrd="0" presId="urn:microsoft.com/office/officeart/2005/8/layout/cycle5"/>
    <dgm:cxn modelId="{F21B41FE-1EE8-4878-A16B-88460D4E3FDC}" srcId="{D161F8EA-3808-4E3D-B617-42C9793212BC}" destId="{49EB14A1-9F99-4C50-AE3D-E83C9D4CD11C}" srcOrd="4" destOrd="0" parTransId="{4E50421B-DACF-40AF-9B27-FE1CDC4E0173}" sibTransId="{D7CD7F7B-435A-43E9-A0E9-B2486CFEBFEB}"/>
    <dgm:cxn modelId="{F515EF87-F5D9-4C7E-8B56-0F7E07588B2F}" srcId="{D161F8EA-3808-4E3D-B617-42C9793212BC}" destId="{709BF5F6-B7E0-42A7-9140-5773BFD14B90}" srcOrd="1" destOrd="0" parTransId="{E082123F-7CB7-403A-9122-5FB626A6AD04}" sibTransId="{7672CF1C-3543-41B0-B916-453189AAE994}"/>
    <dgm:cxn modelId="{3E68EF11-7321-4BEA-A74C-B6982B3DA881}" type="presOf" srcId="{709BF5F6-B7E0-42A7-9140-5773BFD14B90}" destId="{1C0CAE58-F719-4169-8116-F92B9CE17C94}" srcOrd="0" destOrd="0" presId="urn:microsoft.com/office/officeart/2005/8/layout/cycle5"/>
    <dgm:cxn modelId="{005E6FD1-D5D2-44B4-94A4-DC84BB82029F}" srcId="{D161F8EA-3808-4E3D-B617-42C9793212BC}" destId="{39B93722-2AB8-4954-B1E0-7856675863B1}" srcOrd="0" destOrd="0" parTransId="{CEA55E04-8F33-4D2B-9447-E68C39111F3E}" sibTransId="{A1513460-CA3F-4148-907E-4F585754ECA1}"/>
    <dgm:cxn modelId="{6C2D3A87-0043-4FF1-97A9-6822B7B4F2A6}" type="presOf" srcId="{F7FD7964-77BD-40FE-B9A2-DC7E01AF95E5}" destId="{E8C27DAB-B8F5-44B6-B868-DA8F37662E78}" srcOrd="0" destOrd="0" presId="urn:microsoft.com/office/officeart/2005/8/layout/cycle5"/>
    <dgm:cxn modelId="{B5D9FF01-B70C-4800-867B-BF862CDD54A4}" type="presOf" srcId="{15BAA1C7-1887-47A8-B50A-C286FB70B7B6}" destId="{6CE4556A-A613-424A-8E6E-92FA8ECE7CE5}" srcOrd="0" destOrd="0" presId="urn:microsoft.com/office/officeart/2005/8/layout/cycle5"/>
    <dgm:cxn modelId="{AF588031-67F0-4485-8CC5-D11511EA4AF1}" type="presOf" srcId="{0513FA28-2282-4F5A-971B-585E7E18AF1B}" destId="{E48A5A55-903F-454E-A686-38ED419AC5B3}" srcOrd="0" destOrd="0" presId="urn:microsoft.com/office/officeart/2005/8/layout/cycle5"/>
    <dgm:cxn modelId="{4EE27118-E02F-4EF9-A067-948B7A5FD874}" type="presOf" srcId="{A1513460-CA3F-4148-907E-4F585754ECA1}" destId="{BCDCBBCA-2C77-4CCF-8627-2987D1A8EB1B}" srcOrd="0" destOrd="0" presId="urn:microsoft.com/office/officeart/2005/8/layout/cycle5"/>
    <dgm:cxn modelId="{075FFF33-E076-4F81-B149-3CA837E1EC31}" type="presOf" srcId="{49EB14A1-9F99-4C50-AE3D-E83C9D4CD11C}" destId="{EA5FEB4D-7EB9-4C70-B7E1-C563800E8034}" srcOrd="0" destOrd="0" presId="urn:microsoft.com/office/officeart/2005/8/layout/cycle5"/>
    <dgm:cxn modelId="{64AF15DF-1E95-4CBB-ADD2-F52863A5F1BC}" srcId="{D161F8EA-3808-4E3D-B617-42C9793212BC}" destId="{F7FD7964-77BD-40FE-B9A2-DC7E01AF95E5}" srcOrd="2" destOrd="0" parTransId="{9790708E-90CB-42BD-9F16-1ACD3C8B826F}" sibTransId="{15BAA1C7-1887-47A8-B50A-C286FB70B7B6}"/>
    <dgm:cxn modelId="{72055E49-8188-444C-8FB8-92AA39BFE4B1}" type="presParOf" srcId="{0CB14B2A-3105-4033-BF3C-5FC962AD0B87}" destId="{14FCDE4E-D76D-43C8-B6A9-C98B4A465ADC}" srcOrd="0" destOrd="0" presId="urn:microsoft.com/office/officeart/2005/8/layout/cycle5"/>
    <dgm:cxn modelId="{0D1732D2-0060-4806-84AB-636AD49EFC7C}" type="presParOf" srcId="{0CB14B2A-3105-4033-BF3C-5FC962AD0B87}" destId="{1EF22490-E9BE-4AD3-B8B8-B4A6CC93717E}" srcOrd="1" destOrd="0" presId="urn:microsoft.com/office/officeart/2005/8/layout/cycle5"/>
    <dgm:cxn modelId="{C35ED5BE-02AF-4709-8D9A-168DB6BD17F8}" type="presParOf" srcId="{0CB14B2A-3105-4033-BF3C-5FC962AD0B87}" destId="{BCDCBBCA-2C77-4CCF-8627-2987D1A8EB1B}" srcOrd="2" destOrd="0" presId="urn:microsoft.com/office/officeart/2005/8/layout/cycle5"/>
    <dgm:cxn modelId="{D15B6081-3156-4DB3-86D9-1C93FA9392B7}" type="presParOf" srcId="{0CB14B2A-3105-4033-BF3C-5FC962AD0B87}" destId="{1C0CAE58-F719-4169-8116-F92B9CE17C94}" srcOrd="3" destOrd="0" presId="urn:microsoft.com/office/officeart/2005/8/layout/cycle5"/>
    <dgm:cxn modelId="{F008EFCB-C923-46B2-BC38-7302C759B0B1}" type="presParOf" srcId="{0CB14B2A-3105-4033-BF3C-5FC962AD0B87}" destId="{CED174B1-A0C5-4A56-B449-F6F75146F96E}" srcOrd="4" destOrd="0" presId="urn:microsoft.com/office/officeart/2005/8/layout/cycle5"/>
    <dgm:cxn modelId="{49F744A9-36C8-4833-A3A6-9B64081D0D13}" type="presParOf" srcId="{0CB14B2A-3105-4033-BF3C-5FC962AD0B87}" destId="{026F3314-2BCB-4C69-AF25-E372EBDB070D}" srcOrd="5" destOrd="0" presId="urn:microsoft.com/office/officeart/2005/8/layout/cycle5"/>
    <dgm:cxn modelId="{8B029F33-9E16-4905-9C36-3ED9D4A4FBEE}" type="presParOf" srcId="{0CB14B2A-3105-4033-BF3C-5FC962AD0B87}" destId="{E8C27DAB-B8F5-44B6-B868-DA8F37662E78}" srcOrd="6" destOrd="0" presId="urn:microsoft.com/office/officeart/2005/8/layout/cycle5"/>
    <dgm:cxn modelId="{BDCF7B89-F369-4DB9-BD11-78EC9ECEE2BC}" type="presParOf" srcId="{0CB14B2A-3105-4033-BF3C-5FC962AD0B87}" destId="{3BDE906B-6235-4D93-9461-BC51042A7826}" srcOrd="7" destOrd="0" presId="urn:microsoft.com/office/officeart/2005/8/layout/cycle5"/>
    <dgm:cxn modelId="{69F0ED6C-473F-458C-A89C-D009AB8B996D}" type="presParOf" srcId="{0CB14B2A-3105-4033-BF3C-5FC962AD0B87}" destId="{6CE4556A-A613-424A-8E6E-92FA8ECE7CE5}" srcOrd="8" destOrd="0" presId="urn:microsoft.com/office/officeart/2005/8/layout/cycle5"/>
    <dgm:cxn modelId="{14067CD5-CAD7-44FE-9E15-33373432B824}" type="presParOf" srcId="{0CB14B2A-3105-4033-BF3C-5FC962AD0B87}" destId="{CC3F609D-9F36-4EAA-9EDB-1B7D53E86ED6}" srcOrd="9" destOrd="0" presId="urn:microsoft.com/office/officeart/2005/8/layout/cycle5"/>
    <dgm:cxn modelId="{9CC23FB2-B3E5-4291-A70C-CB43A430DDAE}" type="presParOf" srcId="{0CB14B2A-3105-4033-BF3C-5FC962AD0B87}" destId="{8CA179BF-E7A8-4264-AC42-5A880F13306C}" srcOrd="10" destOrd="0" presId="urn:microsoft.com/office/officeart/2005/8/layout/cycle5"/>
    <dgm:cxn modelId="{91802816-4E25-412E-8C47-2576C34EE26E}" type="presParOf" srcId="{0CB14B2A-3105-4033-BF3C-5FC962AD0B87}" destId="{E48A5A55-903F-454E-A686-38ED419AC5B3}" srcOrd="11" destOrd="0" presId="urn:microsoft.com/office/officeart/2005/8/layout/cycle5"/>
    <dgm:cxn modelId="{FFCCF7BE-B5EA-4440-81A1-0714A19D37E8}" type="presParOf" srcId="{0CB14B2A-3105-4033-BF3C-5FC962AD0B87}" destId="{EA5FEB4D-7EB9-4C70-B7E1-C563800E8034}" srcOrd="12" destOrd="0" presId="urn:microsoft.com/office/officeart/2005/8/layout/cycle5"/>
    <dgm:cxn modelId="{9FD57179-1A61-4CC4-87E7-F6EDB343037D}" type="presParOf" srcId="{0CB14B2A-3105-4033-BF3C-5FC962AD0B87}" destId="{2A1BBA88-760E-47A9-A0B5-5DA01B42E83E}" srcOrd="13" destOrd="0" presId="urn:microsoft.com/office/officeart/2005/8/layout/cycle5"/>
    <dgm:cxn modelId="{F895BC6F-A160-432B-B918-10F7DCD070BF}" type="presParOf" srcId="{0CB14B2A-3105-4033-BF3C-5FC962AD0B87}" destId="{28D4CCF0-C94D-411F-8C48-879FE6FA2BE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CDE4E-D76D-43C8-B6A9-C98B4A465ADC}">
      <dsp:nvSpPr>
        <dsp:cNvPr id="0" name=""/>
        <dsp:cNvSpPr/>
      </dsp:nvSpPr>
      <dsp:spPr>
        <a:xfrm>
          <a:off x="3142114" y="39608"/>
          <a:ext cx="1665184" cy="9299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공항</a:t>
          </a:r>
          <a:endParaRPr lang="en-US" altLang="ko-KR" sz="1900" kern="1200" dirty="0" smtClean="0"/>
        </a:p>
      </dsp:txBody>
      <dsp:txXfrm>
        <a:off x="3187512" y="85006"/>
        <a:ext cx="1574388" cy="839187"/>
      </dsp:txXfrm>
    </dsp:sp>
    <dsp:sp modelId="{BCDCBBCA-2C77-4CCF-8627-2987D1A8EB1B}">
      <dsp:nvSpPr>
        <dsp:cNvPr id="0" name=""/>
        <dsp:cNvSpPr/>
      </dsp:nvSpPr>
      <dsp:spPr>
        <a:xfrm>
          <a:off x="1793645" y="497084"/>
          <a:ext cx="4326525" cy="4326525"/>
        </a:xfrm>
        <a:custGeom>
          <a:avLst/>
          <a:gdLst/>
          <a:ahLst/>
          <a:cxnLst/>
          <a:rect l="0" t="0" r="0" b="0"/>
          <a:pathLst>
            <a:path>
              <a:moveTo>
                <a:pt x="3241407" y="287813"/>
              </a:moveTo>
              <a:arcTo wR="2163262" hR="2163262" stAng="17993604" swAng="124461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CAE58-F719-4169-8116-F92B9CE17C94}">
      <dsp:nvSpPr>
        <dsp:cNvPr id="0" name=""/>
        <dsp:cNvSpPr/>
      </dsp:nvSpPr>
      <dsp:spPr>
        <a:xfrm>
          <a:off x="5199499" y="1494290"/>
          <a:ext cx="1665184" cy="1082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관광객</a:t>
          </a:r>
          <a:endParaRPr lang="ko-KR" altLang="en-US" sz="1900" kern="1200" dirty="0"/>
        </a:p>
      </dsp:txBody>
      <dsp:txXfrm>
        <a:off x="5252336" y="1547127"/>
        <a:ext cx="1559510" cy="976696"/>
      </dsp:txXfrm>
    </dsp:sp>
    <dsp:sp modelId="{026F3314-2BCB-4C69-AF25-E372EBDB070D}">
      <dsp:nvSpPr>
        <dsp:cNvPr id="0" name=""/>
        <dsp:cNvSpPr/>
      </dsp:nvSpPr>
      <dsp:spPr>
        <a:xfrm>
          <a:off x="1801250" y="519864"/>
          <a:ext cx="4326525" cy="4326525"/>
        </a:xfrm>
        <a:custGeom>
          <a:avLst/>
          <a:gdLst/>
          <a:ahLst/>
          <a:cxnLst/>
          <a:rect l="0" t="0" r="0" b="0"/>
          <a:pathLst>
            <a:path>
              <a:moveTo>
                <a:pt x="4320378" y="2326224"/>
              </a:moveTo>
              <a:arcTo wR="2163262" hR="2163262" stAng="21859216" swAng="132170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27DAB-B8F5-44B6-B868-DA8F37662E78}">
      <dsp:nvSpPr>
        <dsp:cNvPr id="0" name=""/>
        <dsp:cNvSpPr/>
      </dsp:nvSpPr>
      <dsp:spPr>
        <a:xfrm>
          <a:off x="4413648" y="3876794"/>
          <a:ext cx="1665184" cy="108237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자유투</a:t>
          </a:r>
          <a:endParaRPr lang="en-US" altLang="ko-KR" sz="1900" kern="1200" dirty="0" smtClean="0"/>
        </a:p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코스여행</a:t>
          </a:r>
          <a:endParaRPr lang="ko-KR" altLang="en-US" sz="1900" kern="1200" dirty="0"/>
        </a:p>
      </dsp:txBody>
      <dsp:txXfrm>
        <a:off x="4466485" y="3929631"/>
        <a:ext cx="1559510" cy="976696"/>
      </dsp:txXfrm>
    </dsp:sp>
    <dsp:sp modelId="{6CE4556A-A613-424A-8E6E-92FA8ECE7CE5}">
      <dsp:nvSpPr>
        <dsp:cNvPr id="0" name=""/>
        <dsp:cNvSpPr/>
      </dsp:nvSpPr>
      <dsp:spPr>
        <a:xfrm>
          <a:off x="1811443" y="504599"/>
          <a:ext cx="4326525" cy="4326525"/>
        </a:xfrm>
        <a:custGeom>
          <a:avLst/>
          <a:gdLst/>
          <a:ahLst/>
          <a:cxnLst/>
          <a:rect l="0" t="0" r="0" b="0"/>
          <a:pathLst>
            <a:path>
              <a:moveTo>
                <a:pt x="2429023" y="4310138"/>
              </a:moveTo>
              <a:arcTo wR="2163262" hR="2163262" stAng="4976596" swAng="84680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F609D-9F36-4EAA-9EDB-1B7D53E86ED6}">
      <dsp:nvSpPr>
        <dsp:cNvPr id="0" name=""/>
        <dsp:cNvSpPr/>
      </dsp:nvSpPr>
      <dsp:spPr>
        <a:xfrm>
          <a:off x="1870580" y="3876794"/>
          <a:ext cx="1665184" cy="108237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/>
            <a:t>마일리지</a:t>
          </a:r>
          <a:endParaRPr lang="en-US" altLang="ko-KR" sz="1900" kern="1200" dirty="0" smtClean="0"/>
        </a:p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적립</a:t>
          </a:r>
          <a:endParaRPr lang="ko-KR" altLang="en-US" sz="1900" kern="1200" dirty="0"/>
        </a:p>
      </dsp:txBody>
      <dsp:txXfrm>
        <a:off x="1923417" y="3929631"/>
        <a:ext cx="1559510" cy="976696"/>
      </dsp:txXfrm>
    </dsp:sp>
    <dsp:sp modelId="{E48A5A55-903F-454E-A686-38ED419AC5B3}">
      <dsp:nvSpPr>
        <dsp:cNvPr id="0" name=""/>
        <dsp:cNvSpPr/>
      </dsp:nvSpPr>
      <dsp:spPr>
        <a:xfrm>
          <a:off x="1791835" y="476000"/>
          <a:ext cx="4326525" cy="4326525"/>
        </a:xfrm>
        <a:custGeom>
          <a:avLst/>
          <a:gdLst/>
          <a:ahLst/>
          <a:cxnLst/>
          <a:rect l="0" t="0" r="0" b="0"/>
          <a:pathLst>
            <a:path>
              <a:moveTo>
                <a:pt x="250372" y="3173488"/>
              </a:moveTo>
              <a:arcTo wR="2163262" hR="2163262" stAng="9129648" swAng="130489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FEB4D-7EB9-4C70-B7E1-C563800E8034}">
      <dsp:nvSpPr>
        <dsp:cNvPr id="0" name=""/>
        <dsp:cNvSpPr/>
      </dsp:nvSpPr>
      <dsp:spPr>
        <a:xfrm>
          <a:off x="1044413" y="1520487"/>
          <a:ext cx="1665184" cy="1082370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/>
            <a:t>마일리지</a:t>
          </a:r>
          <a:endParaRPr lang="en-US" altLang="ko-KR" sz="1900" kern="1200" dirty="0" smtClean="0"/>
        </a:p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사용</a:t>
          </a:r>
          <a:endParaRPr lang="ko-KR" altLang="en-US" sz="1900" kern="1200" dirty="0"/>
        </a:p>
      </dsp:txBody>
      <dsp:txXfrm>
        <a:off x="1097250" y="1573324"/>
        <a:ext cx="1559510" cy="976696"/>
      </dsp:txXfrm>
    </dsp:sp>
    <dsp:sp modelId="{28D4CCF0-C94D-411F-8C48-879FE6FA2BEF}">
      <dsp:nvSpPr>
        <dsp:cNvPr id="0" name=""/>
        <dsp:cNvSpPr/>
      </dsp:nvSpPr>
      <dsp:spPr>
        <a:xfrm>
          <a:off x="1779319" y="517694"/>
          <a:ext cx="4326525" cy="4326525"/>
        </a:xfrm>
        <a:custGeom>
          <a:avLst/>
          <a:gdLst/>
          <a:ahLst/>
          <a:cxnLst/>
          <a:rect l="0" t="0" r="0" b="0"/>
          <a:pathLst>
            <a:path>
              <a:moveTo>
                <a:pt x="493886" y="787440"/>
              </a:moveTo>
              <a:arcTo wR="2163262" hR="2163262" stAng="13169626" swAng="130422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E9E91-9DFE-4098-9534-C196F4F7D18D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E0943-BA00-4FB4-A5AD-E8F3BAF66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2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8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http://jeju.news1.kr/news/articleView.html?idxno=32008</a:t>
            </a:r>
          </a:p>
          <a:p>
            <a:r>
              <a:rPr lang="ko-KR" altLang="en-US" dirty="0" smtClean="0"/>
              <a:t>최초는 적은 수량 한정판 판매</a:t>
            </a:r>
            <a:r>
              <a:rPr lang="en-US" altLang="ko-KR" dirty="0" smtClean="0"/>
              <a:t>…. </a:t>
            </a:r>
            <a:r>
              <a:rPr lang="ko-KR" altLang="en-US" dirty="0" err="1" smtClean="0"/>
              <a:t>입소문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1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관광객 등 외부요인에 의한 쓰레기 발생이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관광객의 경우 대부분 일회용품을 사용하다 보니 플라스틱 쓰레기 배출량이 많을 수밖에 없다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 smtClean="0">
                <a:solidFill>
                  <a:srgbClr val="FF0000"/>
                </a:solidFill>
              </a:rPr>
              <a:t>특히</a:t>
            </a:r>
            <a:r>
              <a:rPr lang="en-US" altLang="ko-KR" u="sng" dirty="0" smtClean="0">
                <a:solidFill>
                  <a:srgbClr val="FF0000"/>
                </a:solidFill>
              </a:rPr>
              <a:t>, </a:t>
            </a:r>
            <a:r>
              <a:rPr lang="ko-KR" altLang="en-US" u="sng" dirty="0" smtClean="0">
                <a:solidFill>
                  <a:srgbClr val="FF0000"/>
                </a:solidFill>
              </a:rPr>
              <a:t>관광 성수기인 여름철에는 차가운 음료를 담는 플라스틱 컵의 사용량이 급증하는 </a:t>
            </a:r>
            <a:r>
              <a:rPr lang="ko-KR" altLang="en-US" dirty="0" smtClean="0"/>
              <a:t>것으로 나타났다</a:t>
            </a:r>
            <a:r>
              <a:rPr lang="en-US" altLang="ko-KR" dirty="0" smtClean="0"/>
              <a:t>. 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숙박당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~8100</a:t>
            </a:r>
            <a:r>
              <a:rPr lang="ko-KR" altLang="en-US" dirty="0" smtClean="0"/>
              <a:t>원정도 렌터카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92BC-20EF-44A1-B41E-C517BDC5E4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95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2009</a:t>
            </a:r>
            <a:r>
              <a:rPr lang="ko-KR" altLang="en-US" dirty="0" err="1" smtClean="0"/>
              <a:t>년이후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저가항공 활성화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와 중국인 관광객 증가로 관광객수 증가 추세이며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해마다 약 </a:t>
            </a:r>
            <a:r>
              <a:rPr lang="en-US" altLang="ko-KR" dirty="0" smtClean="0"/>
              <a:t>100</a:t>
            </a:r>
            <a:r>
              <a:rPr lang="ko-KR" altLang="en-US" dirty="0" err="1" smtClean="0"/>
              <a:t>만명씩</a:t>
            </a:r>
            <a:r>
              <a:rPr lang="ko-KR" altLang="en-US" dirty="0" smtClean="0"/>
              <a:t> 관광객 증가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"</a:t>
            </a:r>
            <a:r>
              <a:rPr lang="ko-KR" altLang="en-US" dirty="0" smtClean="0"/>
              <a:t>제주에 신공항이 건설되면 </a:t>
            </a:r>
            <a:r>
              <a:rPr lang="en-US" altLang="ko-KR" dirty="0" smtClean="0"/>
              <a:t>2035</a:t>
            </a:r>
            <a:r>
              <a:rPr lang="ko-KR" altLang="en-US" dirty="0" smtClean="0"/>
              <a:t>년에는 연 방문객 수가 지금의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배인 </a:t>
            </a:r>
            <a:r>
              <a:rPr lang="en-US" altLang="ko-KR" dirty="0" smtClean="0"/>
              <a:t>4500</a:t>
            </a:r>
            <a:r>
              <a:rPr lang="ko-KR" altLang="en-US" dirty="0" smtClean="0"/>
              <a:t>만 명으로 늘어날 것</a:t>
            </a:r>
            <a:r>
              <a:rPr lang="en-US" altLang="ko-KR" dirty="0" smtClean="0"/>
              <a:t>＂</a:t>
            </a:r>
            <a:endParaRPr lang="ko-KR" altLang="en-US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</a:t>
            </a:r>
            <a:r>
              <a:rPr lang="ko-KR" altLang="en-US" sz="1600" dirty="0" smtClean="0">
                <a:solidFill>
                  <a:srgbClr val="FF0000"/>
                </a:solidFill>
              </a:rPr>
              <a:t>관광객</a:t>
            </a:r>
            <a:r>
              <a:rPr lang="ko-KR" altLang="en-US" dirty="0" smtClean="0"/>
              <a:t> 등 외부요인에 의한 쓰레기 발생이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2018.05.24.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92BC-20EF-44A1-B41E-C517BDC5E4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9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비닐봉지대신 </a:t>
            </a:r>
            <a:r>
              <a:rPr lang="ko-KR" altLang="en-US" dirty="0" err="1" smtClean="0"/>
              <a:t>프라스틱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컵대신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4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롯데마트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지난해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월부터 전국매장에 대여용 장바구니 제도 도입</a:t>
            </a:r>
            <a:endParaRPr lang="en-US" altLang="ko-KR" dirty="0" smtClean="0"/>
          </a:p>
          <a:p>
            <a:r>
              <a:rPr lang="en-US" altLang="ko-KR" dirty="0" smtClean="0"/>
              <a:t>3000</a:t>
            </a:r>
            <a:r>
              <a:rPr lang="ko-KR" altLang="en-US" dirty="0" smtClean="0"/>
              <a:t>원 내고 빌렸다가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내에 반납하면 전액 돌려줌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올해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월까지 </a:t>
            </a:r>
            <a:r>
              <a:rPr lang="en-US" altLang="ko-KR" dirty="0" smtClean="0"/>
              <a:t>41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7</a:t>
            </a:r>
            <a:r>
              <a:rPr lang="ko-KR" altLang="en-US" dirty="0" smtClean="0"/>
              <a:t>천대가 </a:t>
            </a:r>
            <a:r>
              <a:rPr lang="ko-KR" altLang="en-US" dirty="0" err="1" smtClean="0"/>
              <a:t>대여됬는데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이중 </a:t>
            </a:r>
            <a:r>
              <a:rPr lang="en-US" altLang="ko-KR" dirty="0" smtClean="0"/>
              <a:t>30%</a:t>
            </a:r>
            <a:r>
              <a:rPr lang="ko-KR" altLang="en-US" dirty="0" smtClean="0"/>
              <a:t>가 회수됨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이마트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다회용</a:t>
            </a:r>
            <a:r>
              <a:rPr lang="ko-KR" altLang="en-US" dirty="0" smtClean="0"/>
              <a:t> 부직포 장바구니 제작</a:t>
            </a:r>
            <a:r>
              <a:rPr lang="en-US" altLang="ko-KR" dirty="0" smtClean="0"/>
              <a:t>…</a:t>
            </a:r>
            <a:r>
              <a:rPr lang="ko-KR" altLang="en-US" dirty="0" smtClean="0"/>
              <a:t>일회요 </a:t>
            </a:r>
            <a:r>
              <a:rPr lang="ko-KR" altLang="en-US" dirty="0" err="1" smtClean="0"/>
              <a:t>ㅇ쇼핑봉투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 이상 절약 가능</a:t>
            </a:r>
            <a:r>
              <a:rPr lang="en-US" altLang="ko-KR" dirty="0" smtClean="0"/>
              <a:t>. 85</a:t>
            </a:r>
            <a:r>
              <a:rPr lang="ko-KR" altLang="en-US" dirty="0" smtClean="0"/>
              <a:t>톤 가량의 </a:t>
            </a:r>
            <a:r>
              <a:rPr lang="ko-KR" altLang="en-US" dirty="0" err="1" smtClean="0"/>
              <a:t>온길가수</a:t>
            </a:r>
            <a:r>
              <a:rPr lang="ko-KR" altLang="en-US" dirty="0" smtClean="0"/>
              <a:t> 감축 효과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92BC-20EF-44A1-B41E-C517BDC5E4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9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6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https://m.blog.naver.com/PostView.nhn?blogId=helpermgb12&amp;logNo=221277124805&amp;proxyReferer=https%3A%2F%2Fwww.google.com%2F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재활용도움센터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요일에 관계없이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시간에 </a:t>
            </a:r>
            <a:r>
              <a:rPr lang="ko-KR" altLang="en-US" dirty="0" err="1" smtClean="0"/>
              <a:t>구애받지</a:t>
            </a:r>
            <a:r>
              <a:rPr lang="ko-KR" altLang="en-US" dirty="0" smtClean="0"/>
              <a:t> 않고 배출 가능하도록 도우미와 품목별 배출시설</a:t>
            </a:r>
            <a:endParaRPr lang="en-US" altLang="ko-KR" dirty="0" smtClean="0"/>
          </a:p>
          <a:p>
            <a:r>
              <a:rPr lang="ko-KR" altLang="en-US" dirty="0" smtClean="0"/>
              <a:t>제주시</a:t>
            </a:r>
            <a:r>
              <a:rPr lang="en-US" altLang="ko-KR" dirty="0" smtClean="0"/>
              <a:t>8, </a:t>
            </a:r>
            <a:r>
              <a:rPr lang="ko-KR" altLang="en-US" dirty="0" smtClean="0"/>
              <a:t>서귀포시</a:t>
            </a:r>
            <a:r>
              <a:rPr lang="en-US" altLang="ko-KR" dirty="0" smtClean="0"/>
              <a:t>11..500m</a:t>
            </a:r>
            <a:r>
              <a:rPr lang="ko-KR" altLang="en-US" dirty="0" smtClean="0"/>
              <a:t>전후 간격으로 촘촘하게 설치계획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올해안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곳 추가 설치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제주시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이도</a:t>
            </a:r>
            <a:r>
              <a:rPr lang="en-US" altLang="ko-KR" dirty="0" smtClean="0"/>
              <a:t>2</a:t>
            </a:r>
            <a:r>
              <a:rPr lang="ko-KR" altLang="en-US" dirty="0" smtClean="0"/>
              <a:t>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학사로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도남로</a:t>
            </a:r>
            <a:r>
              <a:rPr lang="en-US" altLang="ko-KR" dirty="0" smtClean="0"/>
              <a:t>5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23-1(</a:t>
            </a:r>
            <a:r>
              <a:rPr lang="ko-KR" altLang="en-US" dirty="0" smtClean="0"/>
              <a:t>하천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 이도</a:t>
            </a:r>
            <a:r>
              <a:rPr lang="en-US" altLang="ko-KR" dirty="0" smtClean="0"/>
              <a:t>2</a:t>
            </a:r>
            <a:r>
              <a:rPr lang="ko-KR" altLang="en-US" dirty="0" smtClean="0"/>
              <a:t>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동부경찰서 </a:t>
            </a:r>
            <a:r>
              <a:rPr lang="ko-KR" altLang="en-US" dirty="0" err="1" smtClean="0"/>
              <a:t>서측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이도</a:t>
            </a:r>
            <a:r>
              <a:rPr lang="en-US" altLang="ko-KR" dirty="0" smtClean="0"/>
              <a:t>2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121-14(</a:t>
            </a:r>
            <a:r>
              <a:rPr lang="ko-KR" altLang="en-US" dirty="0" smtClean="0"/>
              <a:t>동부경찰서 </a:t>
            </a:r>
            <a:r>
              <a:rPr lang="ko-KR" altLang="en-US" dirty="0" err="1" smtClean="0"/>
              <a:t>서측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삼도</a:t>
            </a:r>
            <a:r>
              <a:rPr lang="en-US" altLang="ko-KR" dirty="0" smtClean="0"/>
              <a:t>1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제주시서사로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35(</a:t>
            </a:r>
            <a:r>
              <a:rPr lang="ko-KR" altLang="en-US" dirty="0" smtClean="0"/>
              <a:t>탐라장애인종합복지관 </a:t>
            </a:r>
            <a:r>
              <a:rPr lang="ko-KR" altLang="en-US" dirty="0" err="1" smtClean="0"/>
              <a:t>서측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용담</a:t>
            </a:r>
            <a:r>
              <a:rPr lang="en-US" altLang="ko-KR" dirty="0" smtClean="0"/>
              <a:t>1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용담</a:t>
            </a:r>
            <a:r>
              <a:rPr lang="en-US" altLang="ko-KR" dirty="0" smtClean="0"/>
              <a:t>1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2830-4(</a:t>
            </a:r>
            <a:r>
              <a:rPr lang="ko-KR" altLang="en-US" dirty="0" smtClean="0"/>
              <a:t>중앙초등학교 </a:t>
            </a:r>
            <a:r>
              <a:rPr lang="ko-KR" altLang="en-US" dirty="0" err="1" smtClean="0"/>
              <a:t>서측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아라동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아라</a:t>
            </a:r>
            <a:r>
              <a:rPr lang="en-US" altLang="ko-KR" dirty="0" smtClean="0"/>
              <a:t>1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370-12(</a:t>
            </a:r>
            <a:r>
              <a:rPr lang="ko-KR" altLang="en-US" dirty="0" err="1" smtClean="0"/>
              <a:t>아라동하천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연동 </a:t>
            </a:r>
            <a:r>
              <a:rPr lang="en-US" altLang="ko-KR" dirty="0" smtClean="0"/>
              <a:t>:</a:t>
            </a:r>
            <a:r>
              <a:rPr lang="ko-KR" altLang="en-US" dirty="0" smtClean="0"/>
              <a:t>제주시 신대로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54(</a:t>
            </a:r>
            <a:r>
              <a:rPr lang="ko-KR" altLang="en-US" dirty="0" smtClean="0"/>
              <a:t>신제주공영주차장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노형동</a:t>
            </a:r>
            <a:r>
              <a:rPr lang="en-US" altLang="ko-KR" dirty="0" smtClean="0"/>
              <a:t>: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진군길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49(</a:t>
            </a:r>
            <a:r>
              <a:rPr lang="ko-KR" altLang="en-US" dirty="0" smtClean="0"/>
              <a:t>공영주차장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우도면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제주시조일길</a:t>
            </a:r>
            <a:r>
              <a:rPr lang="en-US" altLang="ko-KR" dirty="0" smtClean="0"/>
              <a:t>123-5(</a:t>
            </a:r>
            <a:r>
              <a:rPr lang="ko-KR" altLang="en-US" dirty="0" smtClean="0"/>
              <a:t>해수욕장 인근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서귀포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효근동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월라봉로</a:t>
            </a:r>
            <a:r>
              <a:rPr lang="en-US" altLang="ko-KR" dirty="0" smtClean="0"/>
              <a:t>34</a:t>
            </a:r>
            <a:r>
              <a:rPr lang="ko-KR" altLang="en-US" dirty="0" err="1" smtClean="0"/>
              <a:t>번길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37(</a:t>
            </a:r>
            <a:r>
              <a:rPr lang="ko-KR" altLang="en-US" dirty="0" err="1" smtClean="0"/>
              <a:t>월라봉소공원주차장내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동홍동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동홍동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634-2(</a:t>
            </a:r>
            <a:r>
              <a:rPr lang="ko-KR" altLang="en-US" dirty="0" err="1" smtClean="0"/>
              <a:t>동홍초등학교</a:t>
            </a:r>
            <a:r>
              <a:rPr lang="ko-KR" altLang="en-US" dirty="0" smtClean="0"/>
              <a:t> 옆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서홍동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홍중로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28(</a:t>
            </a:r>
            <a:r>
              <a:rPr lang="ko-KR" altLang="en-US" dirty="0" smtClean="0"/>
              <a:t>서귀포시청 북쪽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천지동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서귀동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305-1(</a:t>
            </a:r>
            <a:r>
              <a:rPr lang="ko-KR" altLang="en-US" dirty="0" smtClean="0"/>
              <a:t>천지공영주차장내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중문동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중문상로 </a:t>
            </a:r>
            <a:r>
              <a:rPr lang="en-US" altLang="ko-KR" dirty="0" smtClean="0"/>
              <a:t>17</a:t>
            </a:r>
            <a:r>
              <a:rPr lang="ko-KR" altLang="en-US" dirty="0" err="1" smtClean="0"/>
              <a:t>번길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3(</a:t>
            </a:r>
            <a:r>
              <a:rPr lang="ko-KR" altLang="en-US" dirty="0" smtClean="0"/>
              <a:t>중문오일시장 주차장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대정읍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하모</a:t>
            </a:r>
            <a:r>
              <a:rPr lang="en-US" altLang="ko-KR" dirty="0" smtClean="0"/>
              <a:t>3</a:t>
            </a:r>
            <a:r>
              <a:rPr lang="ko-KR" altLang="en-US" dirty="0" smtClean="0"/>
              <a:t>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신영로 </a:t>
            </a:r>
            <a:r>
              <a:rPr lang="en-US" altLang="ko-KR" dirty="0" smtClean="0"/>
              <a:t>36</a:t>
            </a:r>
            <a:r>
              <a:rPr lang="ko-KR" altLang="en-US" dirty="0" err="1" smtClean="0"/>
              <a:t>번길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69-11(</a:t>
            </a:r>
            <a:r>
              <a:rPr lang="ko-KR" altLang="en-US" dirty="0" err="1" smtClean="0"/>
              <a:t>대정오일시장옆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대정읍</a:t>
            </a:r>
            <a:r>
              <a:rPr lang="ko-KR" altLang="en-US" dirty="0" smtClean="0"/>
              <a:t> 동일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동일하모로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90(</a:t>
            </a:r>
            <a:r>
              <a:rPr lang="ko-KR" altLang="en-US" dirty="0" smtClean="0"/>
              <a:t>동일</a:t>
            </a:r>
            <a:r>
              <a:rPr lang="en-US" altLang="ko-KR" dirty="0" smtClean="0"/>
              <a:t>1</a:t>
            </a:r>
            <a:r>
              <a:rPr lang="ko-KR" altLang="en-US" dirty="0" smtClean="0"/>
              <a:t>리 </a:t>
            </a:r>
            <a:r>
              <a:rPr lang="ko-KR" altLang="en-US" dirty="0" err="1" smtClean="0"/>
              <a:t>다목적회관</a:t>
            </a:r>
            <a:r>
              <a:rPr lang="ko-KR" altLang="en-US" dirty="0" smtClean="0"/>
              <a:t> 앞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안덕면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;;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화순로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154-42(</a:t>
            </a:r>
            <a:r>
              <a:rPr lang="ko-KR" altLang="en-US" dirty="0" err="1" smtClean="0"/>
              <a:t>안덕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센터 맞은편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남원리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남태해안로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100(</a:t>
            </a:r>
            <a:r>
              <a:rPr lang="ko-KR" altLang="en-US" dirty="0" smtClean="0"/>
              <a:t>남원어촌종합관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표선면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표선리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서귀포시 </a:t>
            </a:r>
            <a:r>
              <a:rPr lang="ko-KR" altLang="en-US" dirty="0" err="1" smtClean="0"/>
              <a:t>표선동서로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203-1(</a:t>
            </a:r>
            <a:r>
              <a:rPr lang="ko-KR" altLang="en-US" dirty="0" err="1" smtClean="0"/>
              <a:t>표선오일시장내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https://m.blog.naver.com/PostView.nhn?blogId=helpermgb12&amp;logNo=221277124805&amp;proxyReferer=https%3A%2F%2Fwww.google.com%2F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텀블러 할인 </a:t>
            </a:r>
            <a:endParaRPr lang="en-US" altLang="ko-KR" dirty="0" smtClean="0"/>
          </a:p>
          <a:p>
            <a:r>
              <a:rPr lang="ko-KR" altLang="en-US" dirty="0" err="1" smtClean="0"/>
              <a:t>카페빠라빠빵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용담</a:t>
            </a:r>
            <a:r>
              <a:rPr lang="en-US" altLang="ko-KR" dirty="0" smtClean="0"/>
              <a:t>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2371</a:t>
            </a:r>
          </a:p>
          <a:p>
            <a:r>
              <a:rPr lang="ko-KR" altLang="en-US" dirty="0" err="1" smtClean="0"/>
              <a:t>엘가커피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연북로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88</a:t>
            </a:r>
          </a:p>
          <a:p>
            <a:r>
              <a:rPr lang="ko-KR" altLang="en-US" dirty="0" err="1" smtClean="0"/>
              <a:t>위더스트래블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칠성점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중앙로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길</a:t>
            </a:r>
            <a:r>
              <a:rPr lang="en-US" altLang="ko-KR" dirty="0" smtClean="0"/>
              <a:t>4</a:t>
            </a:r>
          </a:p>
          <a:p>
            <a:r>
              <a:rPr lang="ko-KR" altLang="en-US" dirty="0" smtClean="0"/>
              <a:t>코너커피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광양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12</a:t>
            </a:r>
          </a:p>
          <a:p>
            <a:r>
              <a:rPr lang="ko-KR" altLang="en-US" dirty="0" smtClean="0"/>
              <a:t>거인의 정원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대원길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58</a:t>
            </a:r>
          </a:p>
          <a:p>
            <a:r>
              <a:rPr lang="ko-KR" altLang="en-US" dirty="0" err="1" smtClean="0"/>
              <a:t>몽니다리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외도</a:t>
            </a:r>
            <a:r>
              <a:rPr lang="en-US" altLang="ko-KR" dirty="0" smtClean="0"/>
              <a:t>1</a:t>
            </a:r>
            <a:r>
              <a:rPr lang="ko-KR" altLang="en-US" dirty="0" smtClean="0"/>
              <a:t>동 </a:t>
            </a:r>
            <a:r>
              <a:rPr lang="en-US" altLang="ko-KR" dirty="0" smtClean="0"/>
              <a:t>429-7</a:t>
            </a:r>
          </a:p>
          <a:p>
            <a:r>
              <a:rPr lang="ko-KR" altLang="en-US" dirty="0" err="1" smtClean="0"/>
              <a:t>네꼬야티하우스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애월읍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하귀</a:t>
            </a:r>
            <a:r>
              <a:rPr lang="en-US" altLang="ko-KR" dirty="0" smtClean="0"/>
              <a:t>9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15</a:t>
            </a:r>
          </a:p>
          <a:p>
            <a:r>
              <a:rPr lang="ko-KR" altLang="en-US" dirty="0" err="1" smtClean="0"/>
              <a:t>미쿠니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서흘길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41</a:t>
            </a:r>
          </a:p>
          <a:p>
            <a:r>
              <a:rPr lang="ko-KR" altLang="en-US" dirty="0" err="1" smtClean="0"/>
              <a:t>제이비블랑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봉개동</a:t>
            </a:r>
            <a:r>
              <a:rPr lang="ko-KR" altLang="en-US" dirty="0" smtClean="0"/>
              <a:t> 진목 </a:t>
            </a:r>
            <a:r>
              <a:rPr lang="en-US" altLang="ko-KR" dirty="0" smtClean="0"/>
              <a:t>5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1</a:t>
            </a:r>
          </a:p>
          <a:p>
            <a:r>
              <a:rPr lang="ko-KR" altLang="en-US" dirty="0" err="1" smtClean="0"/>
              <a:t>예쁘다애월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애월읍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구엄길</a:t>
            </a:r>
            <a:r>
              <a:rPr lang="en-US" altLang="ko-KR" dirty="0" smtClean="0"/>
              <a:t>1</a:t>
            </a:r>
          </a:p>
          <a:p>
            <a:r>
              <a:rPr lang="ko-KR" altLang="en-US" dirty="0" err="1" smtClean="0"/>
              <a:t>어느멋진날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 </a:t>
            </a:r>
            <a:r>
              <a:rPr lang="ko-KR" altLang="en-US" dirty="0" err="1" smtClean="0"/>
              <a:t>조천읍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신북로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215</a:t>
            </a:r>
          </a:p>
          <a:p>
            <a:r>
              <a:rPr lang="ko-KR" altLang="en-US" dirty="0" err="1" smtClean="0"/>
              <a:t>꽃향유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제주시 </a:t>
            </a:r>
            <a:r>
              <a:rPr lang="ko-KR" altLang="en-US" dirty="0" err="1" smtClean="0"/>
              <a:t>애월읍</a:t>
            </a:r>
            <a:r>
              <a:rPr lang="ko-KR" altLang="en-US" dirty="0" smtClean="0"/>
              <a:t> 고하상로 </a:t>
            </a:r>
            <a:r>
              <a:rPr lang="en-US" altLang="ko-KR" dirty="0" smtClean="0"/>
              <a:t>101</a:t>
            </a:r>
          </a:p>
          <a:p>
            <a:r>
              <a:rPr lang="ko-KR" altLang="en-US" dirty="0" err="1" smtClean="0"/>
              <a:t>봉쉘망고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애월점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애월읍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애월로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길 </a:t>
            </a:r>
            <a:r>
              <a:rPr lang="en-US" altLang="ko-KR" dirty="0" smtClean="0"/>
              <a:t>26-4</a:t>
            </a:r>
          </a:p>
          <a:p>
            <a:r>
              <a:rPr lang="ko-KR" altLang="en-US" dirty="0" err="1" smtClean="0"/>
              <a:t>팩토리스토리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애월읍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곽지리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1551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2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기술 개발 현황은 다음과 같이</a:t>
            </a:r>
            <a:endParaRPr lang="en-US" altLang="ko-KR" dirty="0" smtClean="0"/>
          </a:p>
          <a:p>
            <a:r>
              <a:rPr lang="ko-KR" altLang="en-US" dirty="0" smtClean="0"/>
              <a:t>종이와 </a:t>
            </a:r>
            <a:r>
              <a:rPr lang="ko-KR" altLang="en-US" dirty="0" err="1" smtClean="0"/>
              <a:t>스마트폰에</a:t>
            </a:r>
            <a:r>
              <a:rPr lang="ko-KR" altLang="en-US" dirty="0" smtClean="0"/>
              <a:t> 동시 필기 가능한 상태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기술구현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87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반납품</a:t>
            </a:r>
            <a:r>
              <a:rPr lang="ko-KR" altLang="en-US" dirty="0" smtClean="0"/>
              <a:t> 관리 어떻게 </a:t>
            </a:r>
            <a:r>
              <a:rPr lang="ko-KR" altLang="en-US" dirty="0" err="1" smtClean="0"/>
              <a:t>할것인가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E0943-BA00-4FB4-A5AD-E8F3BAF661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5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1" r="4025"/>
          <a:stretch/>
        </p:blipFill>
        <p:spPr>
          <a:xfrm>
            <a:off x="-17944" y="-137159"/>
            <a:ext cx="12318166" cy="70104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1053" y="1528012"/>
            <a:ext cx="8118107" cy="26868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79497" y="1830951"/>
            <a:ext cx="7872663" cy="254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관광객 대상 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에코백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&amp;</a:t>
            </a:r>
            <a:r>
              <a:rPr lang="ko-KR" altLang="en-US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텀블러 대여로 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되살아나는 제주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                        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95222" y="4230468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공학</a:t>
            </a:r>
            <a:r>
              <a:rPr lang="en-US" altLang="ko-KR" sz="2400" dirty="0" smtClean="0">
                <a:solidFill>
                  <a:schemeClr val="bg1"/>
                </a:solidFill>
              </a:rPr>
              <a:t>94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이승수 허지원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588413" y="3596107"/>
            <a:ext cx="2603598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자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연보호를 </a:t>
            </a:r>
            <a:r>
              <a:rPr lang="ko-KR" altLang="en-US" sz="3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유</a:t>
            </a:r>
            <a:r>
              <a:rPr lang="ko-KR" altLang="en-US" sz="1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도하는</a:t>
            </a:r>
            <a:r>
              <a:rPr lang="ko-KR" altLang="en-US" sz="3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투</a:t>
            </a:r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</a:rPr>
              <a:t>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04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기대효과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58568" y="2344087"/>
            <a:ext cx="7914640" cy="21698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일회용 </a:t>
            </a:r>
            <a:r>
              <a:rPr lang="ko-KR" altLang="en-US" sz="2400" dirty="0"/>
              <a:t>플라스틱</a:t>
            </a:r>
            <a:r>
              <a:rPr lang="ko-KR" altLang="en-US" dirty="0"/>
              <a:t>의 도내 </a:t>
            </a:r>
            <a:r>
              <a:rPr lang="ko-KR" altLang="en-US" dirty="0" smtClean="0"/>
              <a:t>유통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감소</a:t>
            </a:r>
            <a:endParaRPr lang="en-US" altLang="ko-KR" sz="2400" dirty="0" smtClean="0"/>
          </a:p>
          <a:p>
            <a:pPr algn="ctr">
              <a:lnSpc>
                <a:spcPct val="150000"/>
              </a:lnSpc>
            </a:pP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관광코스 개발</a:t>
            </a:r>
            <a:r>
              <a:rPr lang="ko-KR" altLang="en-US" sz="2000" dirty="0" smtClean="0"/>
              <a:t>로</a:t>
            </a:r>
            <a:r>
              <a:rPr lang="ko-KR" altLang="en-US" sz="2400" dirty="0" smtClean="0"/>
              <a:t> 지역경제활성화</a:t>
            </a:r>
            <a:endParaRPr lang="en-US" altLang="ko-KR" sz="2400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96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+mn-ea"/>
                <a:ea typeface="+mn-ea"/>
              </a:rPr>
              <a:t>01.</a:t>
            </a:r>
          </a:p>
          <a:p>
            <a:r>
              <a:rPr lang="ko-KR" altLang="en-US" sz="2400" dirty="0" smtClean="0">
                <a:latin typeface="+mn-ea"/>
                <a:ea typeface="+mn-ea"/>
              </a:rPr>
              <a:t>시장분석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8" y="1648789"/>
            <a:ext cx="3652657" cy="291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787335" y="764810"/>
            <a:ext cx="3666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1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인당 배출 쓰레기 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전국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위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564948" y="47543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smtClean="0"/>
              <a:t>제주도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년 쓰레기 </a:t>
            </a:r>
            <a:r>
              <a:rPr lang="ko-KR" altLang="en-US" dirty="0"/>
              <a:t>생활폐기물 처리 </a:t>
            </a:r>
            <a:r>
              <a:rPr lang="ko-KR" altLang="en-US" dirty="0" smtClean="0"/>
              <a:t>비용 </a:t>
            </a:r>
            <a:r>
              <a:rPr lang="en-US" altLang="ko-KR" dirty="0"/>
              <a:t>2798</a:t>
            </a:r>
            <a:r>
              <a:rPr lang="ko-KR" altLang="en-US" dirty="0"/>
              <a:t>억 원</a:t>
            </a:r>
          </a:p>
        </p:txBody>
      </p:sp>
      <p:graphicFrame>
        <p:nvGraphicFramePr>
          <p:cNvPr id="38" name="차트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2266076"/>
              </p:ext>
            </p:extLst>
          </p:nvPr>
        </p:nvGraphicFramePr>
        <p:xfrm>
          <a:off x="6597075" y="1288030"/>
          <a:ext cx="5175825" cy="346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68202" y="5355106"/>
            <a:ext cx="82697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</a:t>
            </a:r>
            <a:endParaRPr lang="en-US" altLang="ko-KR" dirty="0"/>
          </a:p>
          <a:p>
            <a:pPr algn="ctr"/>
            <a:r>
              <a:rPr lang="en-US" altLang="ko-KR" dirty="0" smtClean="0"/>
              <a:t>=&gt;  </a:t>
            </a:r>
            <a:r>
              <a:rPr lang="ko-KR" altLang="en-US" sz="2400" dirty="0" smtClean="0">
                <a:solidFill>
                  <a:srgbClr val="FF0000"/>
                </a:solidFill>
              </a:rPr>
              <a:t>환경보전기여금</a:t>
            </a:r>
            <a:r>
              <a:rPr lang="ko-KR" altLang="en-US" dirty="0" smtClean="0"/>
              <a:t> 부과 제도</a:t>
            </a:r>
            <a:r>
              <a:rPr lang="en-US" altLang="ko-KR" dirty="0" smtClean="0"/>
              <a:t>…</a:t>
            </a:r>
            <a:r>
              <a:rPr lang="ko-KR" altLang="en-US" dirty="0" smtClean="0"/>
              <a:t>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도입 예정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263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+mn-ea"/>
                <a:ea typeface="+mn-ea"/>
              </a:rPr>
              <a:t>01.</a:t>
            </a:r>
          </a:p>
          <a:p>
            <a:r>
              <a:rPr lang="ko-KR" altLang="en-US" sz="2400" dirty="0" smtClean="0">
                <a:latin typeface="+mn-ea"/>
                <a:ea typeface="+mn-ea"/>
              </a:rPr>
              <a:t>시장분석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2307" y="1027132"/>
            <a:ext cx="9058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＂</a:t>
            </a:r>
            <a:r>
              <a:rPr lang="ko-KR" altLang="en-US" sz="2400" dirty="0" smtClean="0">
                <a:solidFill>
                  <a:srgbClr val="FF0000"/>
                </a:solidFill>
              </a:rPr>
              <a:t>관광객</a:t>
            </a:r>
            <a:r>
              <a:rPr lang="ko-KR" altLang="en-US" dirty="0" smtClean="0"/>
              <a:t> 등 외부요인에 의한 쓰레기 발생이 </a:t>
            </a:r>
            <a:r>
              <a:rPr lang="en-US" altLang="ko-KR" sz="2400" dirty="0" smtClean="0">
                <a:solidFill>
                  <a:srgbClr val="FF0000"/>
                </a:solidFill>
              </a:rPr>
              <a:t>20% </a:t>
            </a:r>
            <a:r>
              <a:rPr lang="ko-KR" altLang="en-US" sz="2400" dirty="0" smtClean="0">
                <a:solidFill>
                  <a:srgbClr val="FF0000"/>
                </a:solidFill>
              </a:rPr>
              <a:t>이상</a:t>
            </a:r>
            <a:r>
              <a:rPr lang="en-US" altLang="ko-KR" dirty="0" smtClean="0"/>
              <a:t>"</a:t>
            </a:r>
            <a:endParaRPr lang="ko-KR" altLang="en-US" dirty="0"/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688645"/>
              </p:ext>
            </p:extLst>
          </p:nvPr>
        </p:nvGraphicFramePr>
        <p:xfrm>
          <a:off x="3483132" y="1647178"/>
          <a:ext cx="6911340" cy="4469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18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4" b="95685" l="12953" r="963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549" y="1663215"/>
            <a:ext cx="2401124" cy="331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더하기 기호 145">
            <a:extLst>
              <a:ext uri="{FF2B5EF4-FFF2-40B4-BE49-F238E27FC236}">
                <a16:creationId xmlns="" xmlns:a16="http://schemas.microsoft.com/office/drawing/2014/main" id="{31F5817C-1B1C-47A1-AEA3-18A161F8D32A}"/>
              </a:ext>
            </a:extLst>
          </p:cNvPr>
          <p:cNvSpPr/>
          <p:nvPr/>
        </p:nvSpPr>
        <p:spPr>
          <a:xfrm>
            <a:off x="5778215" y="2664121"/>
            <a:ext cx="1440000" cy="14400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2" b="97260" l="1905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89" y="1729207"/>
            <a:ext cx="300037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87" y="1945480"/>
            <a:ext cx="1987724" cy="326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05" y="4310693"/>
            <a:ext cx="495300" cy="48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93D7275-6E69-4A44-BB16-39DF91530F39}"/>
              </a:ext>
            </a:extLst>
          </p:cNvPr>
          <p:cNvSpPr txBox="1"/>
          <p:nvPr/>
        </p:nvSpPr>
        <p:spPr>
          <a:xfrm>
            <a:off x="5293909" y="4159185"/>
            <a:ext cx="2408612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에코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마일리지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326" y="4199011"/>
            <a:ext cx="495300" cy="48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2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+mn-ea"/>
                <a:ea typeface="+mn-ea"/>
              </a:rPr>
              <a:t>01.</a:t>
            </a:r>
          </a:p>
          <a:p>
            <a:r>
              <a:rPr lang="ko-KR" altLang="en-US" sz="2400" dirty="0" smtClean="0">
                <a:latin typeface="+mn-ea"/>
                <a:ea typeface="+mn-ea"/>
              </a:rPr>
              <a:t>시장분석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2019" y="582025"/>
            <a:ext cx="2823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장바구니 판매 보증금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903484" y="1138102"/>
            <a:ext cx="4087625" cy="2811569"/>
            <a:chOff x="2821643" y="2020223"/>
            <a:chExt cx="3428875" cy="235661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86" b="21194"/>
            <a:stretch/>
          </p:blipFill>
          <p:spPr bwMode="auto">
            <a:xfrm>
              <a:off x="4491038" y="2020223"/>
              <a:ext cx="1749320" cy="543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4" t="67163" r="6031"/>
            <a:stretch/>
          </p:blipFill>
          <p:spPr bwMode="auto">
            <a:xfrm>
              <a:off x="2821643" y="2020223"/>
              <a:ext cx="1679556" cy="549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643" y="2557730"/>
              <a:ext cx="1679556" cy="1819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199" y="2569546"/>
              <a:ext cx="1749319" cy="1797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65" y="2946888"/>
            <a:ext cx="35147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436833" y="2521319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텀블러 할인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84366" y="39567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대여용 장바구니를 </a:t>
            </a:r>
            <a:r>
              <a:rPr lang="ko-KR" altLang="en-US" dirty="0" smtClean="0"/>
              <a:t>도입결과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종이쇼핑백 사용의 </a:t>
            </a:r>
            <a:r>
              <a:rPr lang="en-US" altLang="ko-KR" dirty="0"/>
              <a:t>20~30</a:t>
            </a:r>
            <a:r>
              <a:rPr lang="en-US" altLang="ko-KR" dirty="0" smtClean="0"/>
              <a:t>% </a:t>
            </a:r>
            <a:r>
              <a:rPr lang="ko-KR" altLang="en-US" dirty="0" smtClean="0"/>
              <a:t>대체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92604" y="5764284"/>
            <a:ext cx="4655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년까지 </a:t>
            </a:r>
            <a:endParaRPr lang="en-US" altLang="ko-KR" dirty="0" smtClean="0"/>
          </a:p>
          <a:p>
            <a:r>
              <a:rPr lang="ko-KR" altLang="en-US" dirty="0" smtClean="0"/>
              <a:t>전년 </a:t>
            </a:r>
            <a:r>
              <a:rPr lang="ko-KR" altLang="en-US" dirty="0"/>
              <a:t>대비 </a:t>
            </a:r>
            <a:r>
              <a:rPr lang="ko-KR" altLang="en-US" dirty="0" smtClean="0"/>
              <a:t>일회용품 사용 </a:t>
            </a:r>
            <a:r>
              <a:rPr lang="ko-KR" altLang="en-US" dirty="0"/>
              <a:t>비율을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%</a:t>
            </a:r>
            <a:r>
              <a:rPr lang="ko-KR" altLang="en-US" dirty="0"/>
              <a:t>씩 줄이기 위해 </a:t>
            </a:r>
            <a:r>
              <a:rPr lang="ko-KR" altLang="en-US" dirty="0" smtClean="0"/>
              <a:t>텀블러 </a:t>
            </a:r>
            <a:r>
              <a:rPr lang="ko-KR" altLang="en-US" dirty="0"/>
              <a:t>사용을 권장</a:t>
            </a:r>
          </a:p>
        </p:txBody>
      </p:sp>
    </p:spTree>
    <p:extLst>
      <p:ext uri="{BB962C8B-B14F-4D97-AF65-F5344CB8AC3E}">
        <p14:creationId xmlns:p14="http://schemas.microsoft.com/office/powerpoint/2010/main" val="11473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3419" y="796300"/>
            <a:ext cx="1847670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02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서비스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74538" y="201299"/>
            <a:ext cx="4137660" cy="1325563"/>
          </a:xfrm>
        </p:spPr>
        <p:txBody>
          <a:bodyPr>
            <a:normAutofit/>
          </a:bodyPr>
          <a:lstStyle/>
          <a:p>
            <a:r>
              <a:rPr lang="ko-KR" altLang="en-US" sz="3800" u="sng" dirty="0" smtClean="0">
                <a:solidFill>
                  <a:schemeClr val="tx2"/>
                </a:solidFill>
              </a:rPr>
              <a:t>자유</a:t>
            </a:r>
            <a:r>
              <a:rPr lang="ko-KR" altLang="en-US" sz="3800" u="sng" dirty="0">
                <a:solidFill>
                  <a:schemeClr val="tx2"/>
                </a:solidFill>
              </a:rPr>
              <a:t>투</a:t>
            </a:r>
            <a:r>
              <a:rPr lang="ko-KR" altLang="en-US" sz="3800" u="sng" dirty="0" smtClean="0">
                <a:solidFill>
                  <a:schemeClr val="tx2"/>
                </a:solidFill>
              </a:rPr>
              <a:t> 여행</a:t>
            </a:r>
            <a:endParaRPr lang="ko-KR" altLang="en-US" sz="3800" u="sng" dirty="0">
              <a:solidFill>
                <a:schemeClr val="tx2"/>
              </a:solidFill>
            </a:endParaRPr>
          </a:p>
        </p:txBody>
      </p:sp>
      <p:graphicFrame>
        <p:nvGraphicFramePr>
          <p:cNvPr id="27" name="다이어그램 26"/>
          <p:cNvGraphicFramePr/>
          <p:nvPr>
            <p:extLst>
              <p:ext uri="{D42A27DB-BD31-4B8C-83A1-F6EECF244321}">
                <p14:modId xmlns:p14="http://schemas.microsoft.com/office/powerpoint/2010/main" val="2952749211"/>
              </p:ext>
            </p:extLst>
          </p:nvPr>
        </p:nvGraphicFramePr>
        <p:xfrm>
          <a:off x="3162283" y="1513840"/>
          <a:ext cx="7949413" cy="5070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/>
              <a:ea typeface="배달의민족 도현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07260" y="4333693"/>
            <a:ext cx="2344947" cy="698554"/>
            <a:chOff x="3153758" y="1583"/>
            <a:chExt cx="1641895" cy="106723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153758" y="1583"/>
              <a:ext cx="1641895" cy="1067231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모서리가 둥근 직사각형 4"/>
            <p:cNvSpPr/>
            <p:nvPr/>
          </p:nvSpPr>
          <p:spPr>
            <a:xfrm>
              <a:off x="3205856" y="53681"/>
              <a:ext cx="1537699" cy="9630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smtClean="0"/>
                <a:t>카페</a:t>
              </a:r>
              <a:r>
                <a:rPr lang="en-US" altLang="ko-KR" sz="1800" kern="1200" dirty="0" smtClean="0"/>
                <a:t>/</a:t>
              </a:r>
              <a:r>
                <a:rPr lang="ko-KR" altLang="en-US" dirty="0" smtClean="0"/>
                <a:t>기념품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기부</a:t>
              </a:r>
              <a:endParaRPr lang="ko-KR" altLang="en-US" sz="1800" kern="1200" dirty="0"/>
            </a:p>
          </p:txBody>
        </p:sp>
      </p:grpSp>
      <p:cxnSp>
        <p:nvCxnSpPr>
          <p:cNvPr id="19" name="구부러진 연결선 18"/>
          <p:cNvCxnSpPr>
            <a:endCxn id="17" idx="1"/>
          </p:cNvCxnSpPr>
          <p:nvPr/>
        </p:nvCxnSpPr>
        <p:spPr>
          <a:xfrm rot="16200000" flipH="1">
            <a:off x="5486812" y="4162521"/>
            <a:ext cx="556135" cy="48476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7" idx="3"/>
          </p:cNvCxnSpPr>
          <p:nvPr/>
        </p:nvCxnSpPr>
        <p:spPr>
          <a:xfrm flipV="1">
            <a:off x="8352207" y="4126834"/>
            <a:ext cx="533752" cy="55613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64" b="95685" l="12953" r="963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154" y="1644914"/>
            <a:ext cx="687805" cy="94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628" l="853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139" y="1746318"/>
            <a:ext cx="623209" cy="102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66022" y="266013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판매</a:t>
            </a:r>
            <a:endParaRPr lang="ko-KR" altLang="en-US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40" y="3092572"/>
            <a:ext cx="769581" cy="75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6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66" y="660567"/>
            <a:ext cx="4825087" cy="300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265920" y="4057808"/>
            <a:ext cx="42770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에코 재활용도움센터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플라스틱 쓰레기 수거 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3741445" y="4103974"/>
            <a:ext cx="2009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에코카페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텀블러 사용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120641" y="1688994"/>
            <a:ext cx="1363052" cy="47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자유투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449519" y="660567"/>
            <a:ext cx="3093486" cy="2682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자유</a:t>
            </a:r>
            <a:r>
              <a:rPr lang="ko-KR" altLang="en-US" sz="2400" dirty="0"/>
              <a:t>투</a:t>
            </a:r>
            <a:r>
              <a:rPr lang="ko-KR" altLang="en-US" sz="2400" dirty="0" smtClean="0"/>
              <a:t> 코스 구성</a:t>
            </a:r>
            <a:endParaRPr lang="en-US" altLang="ko-KR" sz="2400" dirty="0" smtClean="0"/>
          </a:p>
          <a:p>
            <a:pPr algn="ctr"/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제주마을 도보여행 </a:t>
            </a:r>
            <a:r>
              <a:rPr lang="en-US" altLang="ko-KR" dirty="0" smtClean="0"/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재활용도움센터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텀블러 할인 카페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농수산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기념품샵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76080" y="5233964"/>
            <a:ext cx="20281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</a:rPr>
              <a:t>에코행사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환경보호행사 참여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741445" y="5203483"/>
            <a:ext cx="18806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solidFill>
                  <a:srgbClr val="FF0000"/>
                </a:solidFill>
              </a:rPr>
              <a:t>에코샵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재활용 제품 구매</a:t>
            </a:r>
            <a:endParaRPr lang="en-US" altLang="ko-KR" dirty="0" smtClean="0"/>
          </a:p>
          <a:p>
            <a:r>
              <a:rPr lang="ko-KR" altLang="en-US" dirty="0" smtClean="0"/>
              <a:t>장바구니 활용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3419" y="796300"/>
            <a:ext cx="1847670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02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서비스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/>
              <a:ea typeface="배달의민족 도현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3419" y="796300"/>
            <a:ext cx="1847670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02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서비</a:t>
            </a:r>
            <a:r>
              <a:rPr lang="ko-KR" altLang="en-US" sz="2400" dirty="0">
                <a:latin typeface="+mn-ea"/>
                <a:ea typeface="+mn-ea"/>
              </a:rPr>
              <a:t>스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52863" y="792222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Development Status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52167" y="1089843"/>
            <a:ext cx="1287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개발현황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/>
              <a:ea typeface="배달의민족 도현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pic>
        <p:nvPicPr>
          <p:cNvPr id="1026" name="Picture 2" descr="C:\Users\Admin\Desktop\KakaoTalk_20181215_105151258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r="3623"/>
          <a:stretch/>
        </p:blipFill>
        <p:spPr bwMode="auto">
          <a:xfrm>
            <a:off x="5470500" y="1551508"/>
            <a:ext cx="3859902" cy="49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207264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03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세부전략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2E63BF-6BC7-46E8-A1EC-BD33BBEF8964}"/>
              </a:ext>
            </a:extLst>
          </p:cNvPr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시장분석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02 </a:t>
            </a: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배달의민족 도현"/>
                <a:ea typeface="배달의민족 도현"/>
              </a:rPr>
              <a:t>서비</a:t>
            </a:r>
            <a:r>
              <a:rPr lang="ko-KR" altLang="en-US" sz="1100" noProof="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배달의민족 도현"/>
                <a:ea typeface="배달의민족 도현"/>
              </a:rPr>
              <a:t>스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effectLst/>
              <a:uLnTx/>
              <a:uFillTx/>
              <a:latin typeface="배달의민족 도현"/>
              <a:ea typeface="배달의민족 도현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03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세부전략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04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도현"/>
                <a:ea typeface="배달의민족 도현"/>
                <a:cs typeface="+mn-cs"/>
              </a:rPr>
              <a:t>기대효과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도현"/>
              <a:ea typeface="배달의민족 도현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07129"/>
              </p:ext>
            </p:extLst>
          </p:nvPr>
        </p:nvGraphicFramePr>
        <p:xfrm>
          <a:off x="3284684" y="1847850"/>
          <a:ext cx="7441735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0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636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46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1" dirty="0" smtClean="0">
                          <a:solidFill>
                            <a:srgbClr val="FF0000"/>
                          </a:solidFill>
                        </a:rPr>
                        <a:t>핵심 </a:t>
                      </a:r>
                      <a:r>
                        <a:rPr lang="ko-KR" altLang="en-US" sz="2800" b="1" dirty="0" err="1" smtClean="0">
                          <a:solidFill>
                            <a:srgbClr val="FF0000"/>
                          </a:solidFill>
                        </a:rPr>
                        <a:t>파트너십</a:t>
                      </a:r>
                      <a:endParaRPr lang="en-US" altLang="ko-KR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제주특별자치도</a:t>
                      </a:r>
                      <a:endParaRPr lang="en-US" altLang="ko-KR" sz="20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한국공항공사</a:t>
                      </a:r>
                      <a:endParaRPr lang="en-US" altLang="ko-KR" sz="20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카페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기념품샵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1" dirty="0" smtClean="0">
                          <a:solidFill>
                            <a:srgbClr val="FF0000"/>
                          </a:solidFill>
                        </a:rPr>
                        <a:t>핵심 활동</a:t>
                      </a:r>
                      <a:endParaRPr lang="en-US" altLang="ko-KR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에코백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텀블러 대량구매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 특색 살린 디자인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대여 및 판매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마일리지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어플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업체 관리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반납품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981954" y="6498513"/>
            <a:ext cx="3210046" cy="35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 도현">
      <a:majorFont>
        <a:latin typeface="배달의민족 도현"/>
        <a:ea typeface="배달의민족 도현"/>
        <a:cs typeface=""/>
      </a:majorFont>
      <a:minorFont>
        <a:latin typeface="배달의민족 도현"/>
        <a:ea typeface="배달의민족 도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816</Words>
  <Application>Microsoft Office PowerPoint</Application>
  <PresentationFormat>사용자 지정</PresentationFormat>
  <Paragraphs>194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Arial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자유투 여행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Admin</cp:lastModifiedBy>
  <cp:revision>552</cp:revision>
  <dcterms:created xsi:type="dcterms:W3CDTF">2016-01-11T10:13:19Z</dcterms:created>
  <dcterms:modified xsi:type="dcterms:W3CDTF">2018-12-15T01:54:58Z</dcterms:modified>
</cp:coreProperties>
</file>